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380" r:id="rId5"/>
    <p:sldId id="614" r:id="rId6"/>
    <p:sldId id="615" r:id="rId7"/>
    <p:sldId id="564" r:id="rId8"/>
    <p:sldId id="616" r:id="rId9"/>
    <p:sldId id="617" r:id="rId10"/>
    <p:sldId id="618" r:id="rId11"/>
    <p:sldId id="566" r:id="rId12"/>
    <p:sldId id="567" r:id="rId13"/>
    <p:sldId id="619" r:id="rId14"/>
    <p:sldId id="620" r:id="rId15"/>
    <p:sldId id="621" r:id="rId16"/>
    <p:sldId id="622" r:id="rId17"/>
    <p:sldId id="623" r:id="rId18"/>
    <p:sldId id="568" r:id="rId19"/>
    <p:sldId id="624" r:id="rId20"/>
    <p:sldId id="625" r:id="rId21"/>
    <p:sldId id="626" r:id="rId22"/>
    <p:sldId id="627" r:id="rId23"/>
    <p:sldId id="628" r:id="rId24"/>
    <p:sldId id="569" r:id="rId25"/>
    <p:sldId id="629" r:id="rId26"/>
    <p:sldId id="630" r:id="rId27"/>
    <p:sldId id="570" r:id="rId28"/>
    <p:sldId id="631" r:id="rId29"/>
    <p:sldId id="632" r:id="rId30"/>
    <p:sldId id="633" r:id="rId31"/>
    <p:sldId id="573" r:id="rId32"/>
    <p:sldId id="634" r:id="rId33"/>
    <p:sldId id="635" r:id="rId34"/>
    <p:sldId id="636" r:id="rId35"/>
    <p:sldId id="637" r:id="rId36"/>
    <p:sldId id="638" r:id="rId37"/>
    <p:sldId id="574" r:id="rId38"/>
    <p:sldId id="639" r:id="rId39"/>
    <p:sldId id="640" r:id="rId40"/>
    <p:sldId id="641" r:id="rId41"/>
    <p:sldId id="642" r:id="rId42"/>
    <p:sldId id="643" r:id="rId43"/>
    <p:sldId id="575" r:id="rId44"/>
    <p:sldId id="644" r:id="rId45"/>
    <p:sldId id="645" r:id="rId46"/>
    <p:sldId id="576" r:id="rId47"/>
    <p:sldId id="646" r:id="rId48"/>
    <p:sldId id="647" r:id="rId49"/>
    <p:sldId id="648" r:id="rId50"/>
    <p:sldId id="649" r:id="rId51"/>
    <p:sldId id="650" r:id="rId52"/>
    <p:sldId id="792" r:id="rId53"/>
    <p:sldId id="651" r:id="rId54"/>
    <p:sldId id="579" r:id="rId55"/>
    <p:sldId id="652" r:id="rId56"/>
    <p:sldId id="577" r:id="rId57"/>
    <p:sldId id="653" r:id="rId58"/>
    <p:sldId id="654" r:id="rId59"/>
    <p:sldId id="655" r:id="rId60"/>
    <p:sldId id="656" r:id="rId61"/>
    <p:sldId id="578" r:id="rId62"/>
    <p:sldId id="657" r:id="rId63"/>
    <p:sldId id="658" r:id="rId64"/>
    <p:sldId id="659" r:id="rId65"/>
    <p:sldId id="660" r:id="rId66"/>
    <p:sldId id="661" r:id="rId67"/>
    <p:sldId id="580" r:id="rId68"/>
    <p:sldId id="662" r:id="rId69"/>
    <p:sldId id="663" r:id="rId70"/>
    <p:sldId id="581" r:id="rId71"/>
    <p:sldId id="664" r:id="rId72"/>
    <p:sldId id="665" r:id="rId73"/>
    <p:sldId id="666" r:id="rId74"/>
    <p:sldId id="667" r:id="rId75"/>
    <p:sldId id="582" r:id="rId76"/>
    <p:sldId id="668" r:id="rId77"/>
    <p:sldId id="669" r:id="rId78"/>
    <p:sldId id="670" r:id="rId79"/>
    <p:sldId id="583" r:id="rId80"/>
    <p:sldId id="671" r:id="rId81"/>
    <p:sldId id="672" r:id="rId82"/>
    <p:sldId id="673" r:id="rId83"/>
    <p:sldId id="584" r:id="rId84"/>
    <p:sldId id="674" r:id="rId85"/>
    <p:sldId id="675" r:id="rId86"/>
    <p:sldId id="585" r:id="rId87"/>
    <p:sldId id="676" r:id="rId88"/>
    <p:sldId id="677" r:id="rId89"/>
    <p:sldId id="572" r:id="rId90"/>
    <p:sldId id="678" r:id="rId91"/>
    <p:sldId id="679" r:id="rId92"/>
    <p:sldId id="680" r:id="rId93"/>
    <p:sldId id="586" r:id="rId94"/>
    <p:sldId id="681" r:id="rId95"/>
    <p:sldId id="682" r:id="rId96"/>
    <p:sldId id="683" r:id="rId97"/>
    <p:sldId id="684" r:id="rId98"/>
    <p:sldId id="685" r:id="rId99"/>
    <p:sldId id="686" r:id="rId100"/>
    <p:sldId id="687" r:id="rId101"/>
    <p:sldId id="688" r:id="rId102"/>
    <p:sldId id="587" r:id="rId103"/>
    <p:sldId id="689" r:id="rId104"/>
    <p:sldId id="690" r:id="rId105"/>
    <p:sldId id="691" r:id="rId106"/>
    <p:sldId id="692" r:id="rId107"/>
    <p:sldId id="693" r:id="rId108"/>
    <p:sldId id="694" r:id="rId109"/>
    <p:sldId id="588" r:id="rId110"/>
    <p:sldId id="695" r:id="rId111"/>
    <p:sldId id="696" r:id="rId112"/>
    <p:sldId id="697" r:id="rId113"/>
    <p:sldId id="698" r:id="rId114"/>
    <p:sldId id="702" r:id="rId115"/>
    <p:sldId id="699" r:id="rId116"/>
    <p:sldId id="700" r:id="rId117"/>
    <p:sldId id="701" r:id="rId118"/>
    <p:sldId id="589" r:id="rId119"/>
    <p:sldId id="703" r:id="rId120"/>
    <p:sldId id="704" r:id="rId121"/>
    <p:sldId id="705" r:id="rId122"/>
    <p:sldId id="706" r:id="rId123"/>
    <p:sldId id="707" r:id="rId124"/>
    <p:sldId id="708" r:id="rId125"/>
    <p:sldId id="591" r:id="rId126"/>
    <p:sldId id="709" r:id="rId127"/>
    <p:sldId id="710" r:id="rId128"/>
    <p:sldId id="711" r:id="rId129"/>
    <p:sldId id="712" r:id="rId130"/>
    <p:sldId id="713" r:id="rId131"/>
    <p:sldId id="714" r:id="rId132"/>
    <p:sldId id="590" r:id="rId133"/>
    <p:sldId id="592" r:id="rId134"/>
    <p:sldId id="593" r:id="rId135"/>
    <p:sldId id="715" r:id="rId136"/>
    <p:sldId id="716" r:id="rId137"/>
    <p:sldId id="717" r:id="rId138"/>
    <p:sldId id="718" r:id="rId139"/>
    <p:sldId id="719" r:id="rId140"/>
    <p:sldId id="595" r:id="rId141"/>
    <p:sldId id="720" r:id="rId142"/>
    <p:sldId id="721" r:id="rId143"/>
    <p:sldId id="722" r:id="rId144"/>
    <p:sldId id="723" r:id="rId145"/>
    <p:sldId id="724" r:id="rId146"/>
    <p:sldId id="725" r:id="rId147"/>
    <p:sldId id="726" r:id="rId148"/>
    <p:sldId id="597" r:id="rId149"/>
    <p:sldId id="727" r:id="rId150"/>
    <p:sldId id="735" r:id="rId151"/>
    <p:sldId id="728" r:id="rId152"/>
    <p:sldId id="729" r:id="rId153"/>
    <p:sldId id="730" r:id="rId154"/>
    <p:sldId id="731" r:id="rId155"/>
    <p:sldId id="732" r:id="rId156"/>
    <p:sldId id="733" r:id="rId157"/>
    <p:sldId id="734" r:id="rId158"/>
    <p:sldId id="599" r:id="rId159"/>
    <p:sldId id="736" r:id="rId160"/>
    <p:sldId id="737" r:id="rId161"/>
    <p:sldId id="738" r:id="rId162"/>
    <p:sldId id="598" r:id="rId163"/>
    <p:sldId id="739" r:id="rId164"/>
    <p:sldId id="740" r:id="rId165"/>
    <p:sldId id="741" r:id="rId166"/>
    <p:sldId id="742" r:id="rId167"/>
    <p:sldId id="743" r:id="rId168"/>
    <p:sldId id="744" r:id="rId169"/>
    <p:sldId id="745" r:id="rId170"/>
    <p:sldId id="600" r:id="rId171"/>
    <p:sldId id="749" r:id="rId172"/>
    <p:sldId id="746" r:id="rId173"/>
    <p:sldId id="747" r:id="rId174"/>
    <p:sldId id="748" r:id="rId175"/>
    <p:sldId id="601" r:id="rId176"/>
    <p:sldId id="750" r:id="rId177"/>
    <p:sldId id="751" r:id="rId178"/>
    <p:sldId id="752" r:id="rId179"/>
    <p:sldId id="753" r:id="rId180"/>
    <p:sldId id="602" r:id="rId181"/>
    <p:sldId id="754" r:id="rId182"/>
    <p:sldId id="755" r:id="rId183"/>
    <p:sldId id="756" r:id="rId184"/>
    <p:sldId id="757" r:id="rId185"/>
    <p:sldId id="603" r:id="rId186"/>
    <p:sldId id="758" r:id="rId187"/>
    <p:sldId id="759" r:id="rId188"/>
    <p:sldId id="760" r:id="rId189"/>
    <p:sldId id="761" r:id="rId190"/>
    <p:sldId id="604" r:id="rId191"/>
    <p:sldId id="762" r:id="rId192"/>
    <p:sldId id="763" r:id="rId193"/>
    <p:sldId id="764" r:id="rId194"/>
    <p:sldId id="765" r:id="rId195"/>
    <p:sldId id="766" r:id="rId196"/>
    <p:sldId id="767" r:id="rId197"/>
    <p:sldId id="768" r:id="rId198"/>
    <p:sldId id="769" r:id="rId199"/>
    <p:sldId id="607" r:id="rId200"/>
    <p:sldId id="608" r:id="rId201"/>
    <p:sldId id="609" r:id="rId202"/>
    <p:sldId id="770" r:id="rId203"/>
    <p:sldId id="771" r:id="rId204"/>
    <p:sldId id="772" r:id="rId205"/>
    <p:sldId id="773" r:id="rId206"/>
    <p:sldId id="774" r:id="rId207"/>
    <p:sldId id="775" r:id="rId208"/>
    <p:sldId id="610" r:id="rId209"/>
    <p:sldId id="776" r:id="rId210"/>
    <p:sldId id="777" r:id="rId211"/>
    <p:sldId id="778" r:id="rId212"/>
    <p:sldId id="779" r:id="rId213"/>
    <p:sldId id="780" r:id="rId214"/>
    <p:sldId id="611" r:id="rId215"/>
    <p:sldId id="781" r:id="rId216"/>
    <p:sldId id="782" r:id="rId217"/>
    <p:sldId id="783" r:id="rId218"/>
    <p:sldId id="612" r:id="rId219"/>
    <p:sldId id="784" r:id="rId220"/>
    <p:sldId id="785" r:id="rId221"/>
    <p:sldId id="786" r:id="rId222"/>
    <p:sldId id="787" r:id="rId223"/>
    <p:sldId id="613" r:id="rId224"/>
    <p:sldId id="790" r:id="rId225"/>
    <p:sldId id="791" r:id="rId226"/>
    <p:sldId id="257" r:id="rId227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94674"/>
  </p:normalViewPr>
  <p:slideViewPr>
    <p:cSldViewPr>
      <p:cViewPr varScale="1">
        <p:scale>
          <a:sx n="124" d="100"/>
          <a:sy n="124" d="100"/>
        </p:scale>
        <p:origin x="4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viewProps" Target="view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09.06.2022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6/9/22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>
                <a:solidFill>
                  <a:srgbClr val="333F48"/>
                </a:solidFill>
                <a:latin typeface="SB Sans Display Semibold"/>
                <a:cs typeface="SB Sans Display Semibold"/>
              </a:rPr>
              <a:t>Третье</a:t>
            </a:r>
            <a:r>
              <a:rPr lang="ru-RU" sz="5400" b="1" i="0" u="none" strike="noStrike" cap="none" spc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Предикаты: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>
                  <a:buFontTx/>
                  <a:buChar char="-"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C0289-3136-F64A-A6C5-370E772B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618587"/>
            <a:ext cx="8830568" cy="51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Предположим что: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ошибки несмещенные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i="1" dirty="0"/>
                  <a:t> – </a:t>
                </a:r>
                <a:r>
                  <a:rPr lang="ru-RU" sz="2000" dirty="0"/>
                  <a:t>ошибки </a:t>
                </a:r>
                <a:r>
                  <a:rPr lang="ru-RU" sz="2000" dirty="0" err="1"/>
                  <a:t>некоррелированы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822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107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82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1386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686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2706" t="-21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922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3647" t="-21519" b="-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003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3647" t="-21519" b="-6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476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628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0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8821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5078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349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075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6835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3093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  <a:p>
                <a:pPr marL="0" indent="0">
                  <a:buNone/>
                </a:pPr>
                <a:r>
                  <a:rPr lang="ru-RU" sz="2000" dirty="0"/>
                  <a:t>Свойства среднеквадратичного риска: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1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распределение на котором получена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limLoc m:val="undOv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𝑑𝑥𝑑𝑦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критерий ошибки (среднеквадратичный риск)</a:t>
                </a:r>
              </a:p>
              <a:p>
                <a:pPr marL="0" indent="0">
                  <a:buNone/>
                </a:pPr>
                <a:r>
                  <a:rPr lang="ru-RU" sz="2000" dirty="0"/>
                  <a:t>Свойства среднеквадратичного риска: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оптимальный алгоритм</a:t>
                </a:r>
                <a:r>
                  <a:rPr lang="en-US" sz="2000" dirty="0"/>
                  <a:t> </a:t>
                </a:r>
                <a:r>
                  <a:rPr lang="ru-RU" sz="2000" dirty="0"/>
                  <a:t>по среднеквадратичному риску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2824" t="-901" b="-39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4257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–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метод обучения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48270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244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82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487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44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407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</a:t>
                </a: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0303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l-G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μ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метод обучения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 - </a:t>
                </a:r>
                <a:r>
                  <a:rPr lang="ru-RU" sz="2000" dirty="0"/>
                  <a:t>ошибка метода обучения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, дисперсия) 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0503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86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250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9549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	</a:t>
                </a:r>
                <a:r>
                  <a:rPr lang="ru-RU" sz="2000" dirty="0"/>
                  <a:t>шум(</a:t>
                </a:r>
                <a:r>
                  <a:rPr lang="en-US" sz="2000" dirty="0"/>
                  <a:t>noise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dirty="0">
                    <a:ea typeface="Cambria Math" panose="02040503050406030204" pitchFamily="18" charset="0"/>
                  </a:rPr>
                  <a:t>bias</a:t>
                </a:r>
                <a:r>
                  <a:rPr lang="ru-RU" sz="2000" dirty="0">
                    <a:ea typeface="Cambria Math" panose="02040503050406030204" pitchFamily="18" charset="0"/>
                  </a:rPr>
                  <a:t>)  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b="-60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6204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346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– как модели в среднем отклоняются от лучшего прогноза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r="-1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8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dirty="0"/>
                  <a:t>	</a:t>
                </a:r>
                <a:r>
                  <a:rPr lang="ru-RU" sz="2000" b="0" dirty="0"/>
                  <a:t>шум(</a:t>
                </a:r>
                <a:r>
                  <a:rPr lang="en-US" sz="2000" b="0" dirty="0"/>
                  <a:t>noise</a:t>
                </a:r>
                <a:r>
                  <a:rPr lang="ru-RU" sz="2000" b="0" dirty="0"/>
                  <a:t>) - ошибка лучшей модели</a:t>
                </a:r>
                <a:r>
                  <a:rPr lang="en-US" sz="2000" b="0" dirty="0"/>
                  <a:t> </a:t>
                </a:r>
                <a:r>
                  <a:rPr lang="ru-RU" sz="2000" b="0" dirty="0"/>
                  <a:t>(показывает насколько </a:t>
                </a:r>
                <a:r>
                  <a:rPr lang="ru-RU" sz="2000" dirty="0"/>
                  <a:t>трудно решается задача)</a:t>
                </a:r>
                <a:endParaRPr lang="en-US" sz="2000" b="0" dirty="0"/>
              </a:p>
              <a:p>
                <a:pPr marL="0" indent="0">
                  <a:buNone/>
                </a:pPr>
                <a:endParaRPr lang="ru-RU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b="0" i="1" dirty="0">
                    <a:ea typeface="Cambria Math" panose="02040503050406030204" pitchFamily="18" charset="0"/>
                  </a:rPr>
                  <a:t>	</a:t>
                </a:r>
                <a:r>
                  <a:rPr lang="ru-RU" sz="2000" b="0" dirty="0">
                    <a:ea typeface="Cambria Math" panose="02040503050406030204" pitchFamily="18" charset="0"/>
                  </a:rPr>
                  <a:t>смещение(</a:t>
                </a:r>
                <a:r>
                  <a:rPr lang="en-US" sz="2000" b="0" dirty="0">
                    <a:ea typeface="Cambria Math" panose="02040503050406030204" pitchFamily="18" charset="0"/>
                  </a:rPr>
                  <a:t>bias</a:t>
                </a:r>
                <a:r>
                  <a:rPr lang="ru-RU" sz="2000" b="0" dirty="0">
                    <a:ea typeface="Cambria Math" panose="02040503050406030204" pitchFamily="18" charset="0"/>
                  </a:rPr>
                  <a:t>) – как модели в среднем отклоняются от лучшего прогноза</a:t>
                </a:r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 dirty="0"/>
                  <a:t>	 </a:t>
                </a:r>
                <a:r>
                  <a:rPr lang="ru-RU" sz="2000" dirty="0"/>
                  <a:t>разброс(</a:t>
                </a:r>
                <a:r>
                  <a:rPr lang="en-US" sz="2000" dirty="0"/>
                  <a:t>variance</a:t>
                </a:r>
                <a:r>
                  <a:rPr lang="ru-RU" sz="2000" dirty="0"/>
                  <a:t>) – отклонение модели на </a:t>
                </a:r>
                <a:r>
                  <a:rPr lang="en-US" sz="2000" dirty="0"/>
                  <a:t>X </a:t>
                </a:r>
                <a:r>
                  <a:rPr lang="ru-RU" sz="2000" dirty="0"/>
                  <a:t>от средней модели 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чувствительность к изменениям в выборке</a:t>
                </a:r>
                <a:r>
                  <a:rPr lang="en-US" sz="2000" dirty="0"/>
                  <a:t>)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u-RU" sz="2000" dirty="0"/>
                  <a:t> – лучшая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средняя обученная модель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модель на выборке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520280"/>
                <a:ext cx="10793228" cy="4221088"/>
              </a:xfrm>
              <a:prstGeom prst="rect">
                <a:avLst/>
              </a:prstGeom>
              <a:blipFill>
                <a:blip r:embed="rId2"/>
                <a:stretch>
                  <a:fillRect l="-1529" t="-2102" r="-1176" b="-6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2301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9F95C9-0824-AE43-8080-BACAC7A2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7" y="1705424"/>
            <a:ext cx="5182075" cy="50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11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Разложение ошибки на смещение и разброс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520280"/>
            <a:ext cx="10793228" cy="42210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58A9E5-3C04-0544-8A7F-FEB7C920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84" y="2245568"/>
            <a:ext cx="665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04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44834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bagging – bootstrap aggregating</a:t>
            </a: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447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4458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9170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</a:t>
                </a:r>
                <a:r>
                  <a:rPr lang="ru-RU" sz="2000" dirty="0"/>
                  <a:t> помощью этого метода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строим </a:t>
                </a:r>
                <a:r>
                  <a:rPr lang="en-US" sz="2000" dirty="0"/>
                  <a:t>n </a:t>
                </a:r>
                <a:r>
                  <a:rPr lang="ru-RU" sz="2000" dirty="0"/>
                  <a:t>моделей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базовые модели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932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Бэггинг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bagging – bootstrap aggregating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Введем метод обучения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генерируем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бутстрапом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подвыборку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из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b(x) </a:t>
                </a:r>
                <a:r>
                  <a:rPr lang="ru-RU" sz="2000" dirty="0"/>
                  <a:t>с помощью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ru-RU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</a:t>
                </a:r>
                <a:r>
                  <a:rPr lang="ru-RU" sz="2000" dirty="0"/>
                  <a:t> помощью этого метода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строим </a:t>
                </a:r>
                <a:r>
                  <a:rPr lang="en-US" sz="2000" dirty="0"/>
                  <a:t>n </a:t>
                </a:r>
                <a:r>
                  <a:rPr lang="ru-RU" sz="2000" dirty="0"/>
                  <a:t>моделей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базовые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Получаем композицию моделей: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20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263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9092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1186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86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1828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 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4722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112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9967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ru-RU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7697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bias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sz="2000" dirty="0"/>
                  <a:t> должен быть с низким смещением, нужно использовать глубокие деревья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2) var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+ 		</a:t>
                </a:r>
                <a:r>
                  <a:rPr lang="ru-RU" sz="2000" dirty="0"/>
                  <a:t> - разброс одной базовой модели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ru-RU" sz="2000" dirty="0"/>
                  <a:t>-	ковариация моделей обученных с помощью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ru-RU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 , </a:t>
                </a:r>
                <a:r>
                  <a:rPr lang="ru-RU" sz="2000" dirty="0"/>
                  <a:t>выходы моделей должны быть менее коррелированы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2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3192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37074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</a:t>
            </a:r>
          </a:p>
        </p:txBody>
      </p:sp>
    </p:spTree>
    <p:extLst>
      <p:ext uri="{BB962C8B-B14F-4D97-AF65-F5344CB8AC3E}">
        <p14:creationId xmlns:p14="http://schemas.microsoft.com/office/powerpoint/2010/main" val="40144776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</p:txBody>
      </p:sp>
    </p:spTree>
    <p:extLst>
      <p:ext uri="{BB962C8B-B14F-4D97-AF65-F5344CB8AC3E}">
        <p14:creationId xmlns:p14="http://schemas.microsoft.com/office/powerpoint/2010/main" val="381945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6483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</p:txBody>
      </p:sp>
    </p:spTree>
    <p:extLst>
      <p:ext uri="{BB962C8B-B14F-4D97-AF65-F5344CB8AC3E}">
        <p14:creationId xmlns:p14="http://schemas.microsoft.com/office/powerpoint/2010/main" val="3762252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934719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</a:t>
            </a:r>
          </a:p>
        </p:txBody>
      </p:sp>
    </p:spTree>
    <p:extLst>
      <p:ext uri="{BB962C8B-B14F-4D97-AF65-F5344CB8AC3E}">
        <p14:creationId xmlns:p14="http://schemas.microsoft.com/office/powerpoint/2010/main" val="20741101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⟹ лучший предикат для каждой вершины выбираем из случайного подмножества признаков(для каждой вершины свое)</a:t>
            </a: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10074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Случайный лес (</a:t>
            </a:r>
            <a:r>
              <a:rPr lang="en-US" sz="2000" dirty="0"/>
              <a:t>Random Forest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Чтобы получить низкое смещение, нужно строить глубокие деревья.</a:t>
            </a:r>
          </a:p>
          <a:p>
            <a:pPr marL="0" indent="0">
              <a:buNone/>
            </a:pPr>
            <a:r>
              <a:rPr lang="ru-RU" sz="2000" dirty="0"/>
              <a:t>Чтобы получить низкую ковариацию:</a:t>
            </a:r>
          </a:p>
          <a:p>
            <a:pPr marL="0" indent="0">
              <a:buNone/>
            </a:pPr>
            <a:r>
              <a:rPr lang="ru-RU" sz="2000" dirty="0"/>
              <a:t>- обучение </a:t>
            </a:r>
            <a:r>
              <a:rPr lang="ru-RU" sz="2000" dirty="0" err="1"/>
              <a:t>бутстрапом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-обучение на </a:t>
            </a:r>
            <a:r>
              <a:rPr lang="ru-RU" sz="2000" dirty="0" err="1"/>
              <a:t>подвыборке</a:t>
            </a:r>
            <a:r>
              <a:rPr lang="ru-RU" sz="2000" dirty="0"/>
              <a:t> признаков(часть базовых моделей может обучиться на плохих признаках, получится высокое смещение)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⟹ лучший предикат для каждой вершины выбираем из случайного подмножества признаков(для каждой вершины свое)</a:t>
            </a: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 – </a:t>
            </a:r>
            <a:r>
              <a:rPr lang="ru-RU" sz="2000" dirty="0"/>
              <a:t>число признаков, на которых выбираем лучший предикат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2748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Случайный лес (</a:t>
                </a:r>
                <a:r>
                  <a:rPr lang="en-US" sz="2000" dirty="0"/>
                  <a:t>Random Forest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низкое смещение, нужно строить глубокие деревья.</a:t>
                </a:r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низкую ковариацию:</a:t>
                </a:r>
              </a:p>
              <a:p>
                <a:pPr marL="0" indent="0">
                  <a:buNone/>
                </a:pPr>
                <a:r>
                  <a:rPr lang="ru-RU" sz="2000" dirty="0"/>
                  <a:t>- обучение </a:t>
                </a:r>
                <a:r>
                  <a:rPr lang="ru-RU" sz="2000" dirty="0" err="1"/>
                  <a:t>бутстрапом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-обучение на </a:t>
                </a:r>
                <a:r>
                  <a:rPr lang="ru-RU" sz="2000" dirty="0" err="1"/>
                  <a:t>подвыборке</a:t>
                </a:r>
                <a:r>
                  <a:rPr lang="ru-RU" sz="2000" dirty="0"/>
                  <a:t> признаков(часть базовых моделей может обучиться на плохих признаках, получится высокое смещение)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лучший предикат для каждой вершины выбираем из случайного подмножества признаков(для каждой вершины свое)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 – </a:t>
                </a:r>
                <a:r>
                  <a:rPr lang="ru-RU" sz="2000" dirty="0"/>
                  <a:t>число признаков, на которых выбираем лучший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для классификации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8599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Случайный лес (</a:t>
                </a:r>
                <a:r>
                  <a:rPr lang="en-US" sz="2000" dirty="0"/>
                  <a:t>Random Forest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низкое смещение, нужно строить глубокие деревья.</a:t>
                </a:r>
              </a:p>
              <a:p>
                <a:pPr marL="0" indent="0">
                  <a:buNone/>
                </a:pPr>
                <a:r>
                  <a:rPr lang="ru-RU" sz="2000" dirty="0"/>
                  <a:t>Чтобы получить низкую ковариацию:</a:t>
                </a:r>
              </a:p>
              <a:p>
                <a:pPr marL="0" indent="0">
                  <a:buNone/>
                </a:pPr>
                <a:r>
                  <a:rPr lang="ru-RU" sz="2000" dirty="0"/>
                  <a:t>- обучение </a:t>
                </a:r>
                <a:r>
                  <a:rPr lang="ru-RU" sz="2000" dirty="0" err="1"/>
                  <a:t>бутстрапом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-обучение на </a:t>
                </a:r>
                <a:r>
                  <a:rPr lang="ru-RU" sz="2000" dirty="0" err="1"/>
                  <a:t>подвыборке</a:t>
                </a:r>
                <a:r>
                  <a:rPr lang="ru-RU" sz="2000" dirty="0"/>
                  <a:t> признаков(часть базовых моделей может обучиться на плохих признаках, получится высокое смещение)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⟹ лучший предикат для каждой вершины выбираем из случайного подмножества признаков(для каждой вершины свое)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m – </a:t>
                </a:r>
                <a:r>
                  <a:rPr lang="ru-RU" sz="2000" dirty="0"/>
                  <a:t>число признаков, на которых выбираем лучший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для классификации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для регрессии  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 t="-2296" r="-1740" b="-2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2846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4968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</a:rPr>
              <a:t>Out-of-bag</a:t>
            </a:r>
            <a:r>
              <a:rPr lang="ru-RU" sz="2000" dirty="0">
                <a:latin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</a:rPr>
              <a:t>estimation</a:t>
            </a:r>
            <a:endParaRPr lang="ru-R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7334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463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𝑂𝑂𝐵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89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номер вершины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- множество объектов в вершине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выполнен критерий остановки – выдать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0489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Случайный лес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Out-of-bag</a:t>
                </a:r>
                <a:r>
                  <a:rPr lang="ru-RU" sz="2000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estimation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выборка, на которой обучалась 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𝑂𝑂𝐵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nary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𝐿𝑂𝑂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при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4968552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4403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26911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Gradient boosting machine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80277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Gradient boosting machine</a:t>
            </a:r>
          </a:p>
          <a:p>
            <a:pPr marL="0" indent="0">
              <a:buNone/>
            </a:pPr>
            <a:r>
              <a:rPr lang="ru-RU" sz="2000" dirty="0"/>
              <a:t>1) </a:t>
            </a:r>
            <a:r>
              <a:rPr lang="en-US" sz="2000" dirty="0"/>
              <a:t>MSE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72291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9653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427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679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 b="-9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178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Gradient boosting machine</a:t>
                </a:r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MSE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остаток, сдвиг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8549" b="-9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3236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6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1019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322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073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530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идеально обучится,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…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7193" t="-15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7830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2) Произвольная функция потерь</a:t>
            </a:r>
          </a:p>
        </p:txBody>
      </p:sp>
    </p:spTree>
    <p:extLst>
      <p:ext uri="{BB962C8B-B14F-4D97-AF65-F5344CB8AC3E}">
        <p14:creationId xmlns:p14="http://schemas.microsoft.com/office/powerpoint/2010/main" val="41706927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88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037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1392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646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дифференцируемая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первая 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2591" b="-56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066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95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</p:txBody>
      </p:sp>
    </p:spTree>
    <p:extLst>
      <p:ext uri="{BB962C8B-B14F-4D97-AF65-F5344CB8AC3E}">
        <p14:creationId xmlns:p14="http://schemas.microsoft.com/office/powerpoint/2010/main" val="29351743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9236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2817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задача обучения </a:t>
                </a:r>
                <a:r>
                  <a:rPr lang="en-US" sz="2000" dirty="0"/>
                  <a:t>n</a:t>
                </a:r>
                <a:r>
                  <a:rPr lang="ru-RU" sz="2000" dirty="0"/>
                  <a:t>-й модели в градиентном </a:t>
                </a:r>
                <a:r>
                  <a:rPr lang="ru-RU" sz="2000" dirty="0" err="1"/>
                  <a:t>бустинге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030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2) Произвольная функция потерь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не будет учитывать особенности функции потерь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задача обучения </a:t>
                </a:r>
                <a:r>
                  <a:rPr lang="en-US" sz="2000" dirty="0"/>
                  <a:t>n</a:t>
                </a:r>
                <a:r>
                  <a:rPr lang="ru-RU" sz="2000" dirty="0"/>
                  <a:t>-й модели в градиентном </a:t>
                </a:r>
                <a:r>
                  <a:rPr lang="ru-RU" sz="2000" dirty="0" err="1"/>
                  <a:t>бустинге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Обучаем пока уменьшается ошибка на тесте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844824"/>
                <a:ext cx="10937244" cy="4896544"/>
              </a:xfrm>
              <a:prstGeom prst="rect">
                <a:avLst/>
              </a:prstGeom>
              <a:blipFill>
                <a:blip r:embed="rId2"/>
                <a:stretch>
                  <a:fillRect l="-8817" t="-7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091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</p:txBody>
      </p:sp>
    </p:spTree>
    <p:extLst>
      <p:ext uri="{BB962C8B-B14F-4D97-AF65-F5344CB8AC3E}">
        <p14:creationId xmlns:p14="http://schemas.microsoft.com/office/powerpoint/2010/main" val="26196928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</p:txBody>
      </p:sp>
    </p:spTree>
    <p:extLst>
      <p:ext uri="{BB962C8B-B14F-4D97-AF65-F5344CB8AC3E}">
        <p14:creationId xmlns:p14="http://schemas.microsoft.com/office/powerpoint/2010/main" val="22904618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7464360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  <a:p>
            <a:pPr marL="0" indent="0">
              <a:buNone/>
            </a:pPr>
            <a:r>
              <a:rPr lang="ru-RU" sz="2000" dirty="0"/>
              <a:t>-в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количество </a:t>
            </a:r>
            <a:r>
              <a:rPr lang="ru-RU" sz="2000" dirty="0" err="1"/>
              <a:t>гиперпараметров</a:t>
            </a:r>
            <a:r>
              <a:rPr lang="ru-RU" sz="2000" dirty="0"/>
              <a:t> больше</a:t>
            </a:r>
          </a:p>
        </p:txBody>
      </p:sp>
    </p:spTree>
    <p:extLst>
      <p:ext uri="{BB962C8B-B14F-4D97-AF65-F5344CB8AC3E}">
        <p14:creationId xmlns:p14="http://schemas.microsoft.com/office/powerpoint/2010/main" val="36777108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844824"/>
            <a:ext cx="10937244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По сравнению с </a:t>
            </a:r>
            <a:r>
              <a:rPr lang="en-US" sz="2000" dirty="0"/>
              <a:t>Random Forest:</a:t>
            </a:r>
          </a:p>
          <a:p>
            <a:pPr marL="0" indent="0">
              <a:buNone/>
            </a:pPr>
            <a:r>
              <a:rPr lang="ru-RU" sz="2000" dirty="0"/>
              <a:t>-используем неглубокие деревья, тем самым обучение идет быстрее</a:t>
            </a:r>
          </a:p>
          <a:p>
            <a:pPr marL="0" indent="0">
              <a:buNone/>
            </a:pPr>
            <a:r>
              <a:rPr lang="ru-RU" sz="2000" dirty="0"/>
              <a:t>-за счет корректировки ошибки, с каждой итерацией уменьшается смещение базовых моделей</a:t>
            </a:r>
          </a:p>
          <a:p>
            <a:pPr marL="0" indent="0">
              <a:buNone/>
            </a:pPr>
            <a:r>
              <a:rPr lang="ru-RU" sz="2000" dirty="0"/>
              <a:t>-в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количество </a:t>
            </a:r>
            <a:r>
              <a:rPr lang="ru-RU" sz="2000" dirty="0" err="1"/>
              <a:t>гиперпараметров</a:t>
            </a:r>
            <a:r>
              <a:rPr lang="ru-RU" sz="2000" dirty="0"/>
              <a:t> больше</a:t>
            </a:r>
          </a:p>
          <a:p>
            <a:pPr marL="0" indent="0">
              <a:buNone/>
            </a:pPr>
            <a:r>
              <a:rPr lang="ru-RU" sz="2000" dirty="0"/>
              <a:t>-если в градиентном </a:t>
            </a:r>
            <a:r>
              <a:rPr lang="ru-RU" sz="2000" dirty="0" err="1"/>
              <a:t>бустинге</a:t>
            </a:r>
            <a:r>
              <a:rPr lang="ru-RU" sz="2000" dirty="0"/>
              <a:t> взять сложную модель, то ошибка сразу будет маленькой на обучающей выборке и не получится дальше корректировать модель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6285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74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</p:txBody>
      </p:sp>
    </p:spTree>
    <p:extLst>
      <p:ext uri="{BB962C8B-B14F-4D97-AF65-F5344CB8AC3E}">
        <p14:creationId xmlns:p14="http://schemas.microsoft.com/office/powerpoint/2010/main" val="21486985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ru-RU" sz="2000" dirty="0"/>
              <a:t>сокращение длины шага</a:t>
            </a:r>
          </a:p>
        </p:txBody>
      </p:sp>
    </p:spTree>
    <p:extLst>
      <p:ext uri="{BB962C8B-B14F-4D97-AF65-F5344CB8AC3E}">
        <p14:creationId xmlns:p14="http://schemas.microsoft.com/office/powerpoint/2010/main" val="3551690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2564904"/>
            <a:ext cx="10937244" cy="424847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ru-RU" sz="2000" dirty="0"/>
              <a:t>сокращение длины шага</a:t>
            </a: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-если используем простые модели, то они не очень хорошо улучшают ошибку на предыдущем шаге</a:t>
            </a:r>
          </a:p>
        </p:txBody>
      </p:sp>
    </p:spTree>
    <p:extLst>
      <p:ext uri="{BB962C8B-B14F-4D97-AF65-F5344CB8AC3E}">
        <p14:creationId xmlns:p14="http://schemas.microsoft.com/office/powerpoint/2010/main" val="2181211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4826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98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4368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1671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SGD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8289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arenR"/>
                </a:pPr>
                <a:r>
                  <a:rPr lang="ru-RU" sz="2000" dirty="0"/>
                  <a:t>сокращение длины шага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простые модели, то они не очень хорошо улучшают ошибку на предыдущем шаге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-если используем сложные модели, то после добавления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в сдвигах останется только шум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r>
                  <a:rPr lang="ru-RU" sz="2000" dirty="0"/>
                  <a:t>Но при уменьшении шага растет количество базовых алгоритмов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SGD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обучаем на случайной </a:t>
                </a:r>
                <a:r>
                  <a:rPr lang="ru-RU" sz="2000" dirty="0" err="1"/>
                  <a:t>подвыборке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564904"/>
                <a:ext cx="10937244" cy="4248472"/>
              </a:xfrm>
              <a:prstGeom prst="rect">
                <a:avLst/>
              </a:prstGeom>
              <a:blipFill>
                <a:blip r:embed="rId2"/>
                <a:stretch>
                  <a:fillRect l="-1392" t="-2985" r="-1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98011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:r>
                  <a:rPr lang="en-US" sz="2000" dirty="0"/>
                  <a:t> </a:t>
                </a:r>
                <a:r>
                  <a:rPr lang="ru-RU" sz="2000" dirty="0"/>
                  <a:t>прогноз </a:t>
                </a:r>
                <a:r>
                  <a:rPr lang="en-US" sz="2000" dirty="0"/>
                  <a:t>j</a:t>
                </a:r>
                <a:r>
                  <a:rPr lang="ru-RU" sz="2000" dirty="0"/>
                  <a:t>-го листа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2000" dirty="0"/>
                  <a:t> - </a:t>
                </a:r>
                <a:r>
                  <a:rPr lang="en-US" sz="2000" dirty="0"/>
                  <a:t>j</a:t>
                </a:r>
                <a:r>
                  <a:rPr lang="ru-RU" sz="2000" dirty="0"/>
                  <a:t>-я область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подберем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ru-RU" sz="2000" dirty="0"/>
                  <a:t> так, чтобы они были оптимальны с точки зрения</a:t>
                </a:r>
                <a:r>
                  <a:rPr lang="en-US" sz="2000" dirty="0"/>
                  <a:t> </a:t>
                </a:r>
                <a:r>
                  <a:rPr lang="ru-RU" sz="2000" dirty="0"/>
                  <a:t>исходной функции потерь </a:t>
                </a:r>
                <a:r>
                  <a:rPr lang="en-US" sz="2000" dirty="0"/>
                  <a:t>L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1392" t="-18475" b="-7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6242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Задача сводится к одномерным задачам по всем листьям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j=1,2,…,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такой модификации алгоритм быстрее сходится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8817" t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86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348880"/>
            <a:ext cx="10793228" cy="403244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1.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Решающие деревья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2.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Обучение решающих деревьев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3.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Обработка пропусков в решающих деревьях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4.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Работа с категориальными признаками в решающих деревьях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5.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Стрижка деревьев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6. 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Композиции моделей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7. 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Разложение ошибки на смещение и разброс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</a:rPr>
              <a:t>8.</a:t>
            </a:r>
            <a:r>
              <a:rPr lang="ru-RU" sz="2000" dirty="0">
                <a:solidFill>
                  <a:srgbClr val="333F48"/>
                </a:solidFill>
                <a:latin typeface="SB Sans Text Light"/>
              </a:rPr>
              <a:t>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</a:rPr>
              <a:t>Бэггинг</a:t>
            </a:r>
            <a:endParaRPr lang="en-US" sz="20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9. </a:t>
            </a:r>
            <a:r>
              <a:rPr lang="ru-RU" sz="2000" dirty="0"/>
              <a:t>Случайный лес</a:t>
            </a:r>
            <a:endParaRPr lang="en-US" sz="20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10. 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11. 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Регуляризация градиентного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бустинга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12.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Градиентный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13.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20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20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20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</p:txBody>
      </p:sp>
    </p:spTree>
    <p:extLst>
      <p:ext uri="{BB962C8B-B14F-4D97-AF65-F5344CB8AC3E}">
        <p14:creationId xmlns:p14="http://schemas.microsoft.com/office/powerpoint/2010/main" val="35176927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65693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13096069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</a:t>
            </a:r>
            <a:r>
              <a:rPr lang="ru-RU" sz="2000"/>
              <a:t>не меняется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733990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868369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уменьшается с каждой новой базовой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18037021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937244" cy="432048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бэггинге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не меняется</a:t>
            </a:r>
          </a:p>
          <a:p>
            <a:pPr marL="0" indent="0">
              <a:buNone/>
            </a:pPr>
            <a:r>
              <a:rPr lang="ru-RU" sz="2000" dirty="0"/>
              <a:t>-разброс уменьшается в зависимости от количества базовых алгоритмов и их </a:t>
            </a:r>
            <a:r>
              <a:rPr lang="ru-RU" sz="2000" dirty="0" err="1"/>
              <a:t>скоррелированности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</a:t>
            </a:r>
            <a:r>
              <a:rPr lang="ru-RU" sz="2000" dirty="0" err="1"/>
              <a:t>бустинге</a:t>
            </a:r>
            <a:r>
              <a:rPr lang="ru-RU" sz="2000" dirty="0"/>
              <a:t>:</a:t>
            </a:r>
          </a:p>
          <a:p>
            <a:pPr marL="0" indent="0">
              <a:buNone/>
            </a:pPr>
            <a:r>
              <a:rPr lang="ru-RU" sz="2000" dirty="0"/>
              <a:t>-смещение уменьшается с каждой новой базовой моделью</a:t>
            </a:r>
          </a:p>
          <a:p>
            <a:pPr marL="0" indent="0">
              <a:buNone/>
            </a:pPr>
            <a:r>
              <a:rPr lang="ru-RU" sz="2000" dirty="0"/>
              <a:t>-разброс увеличивается с каждой новой базовой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253408717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Градиентный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бустинг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над деревьями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937244" cy="432048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В </a:t>
                </a:r>
                <a:r>
                  <a:rPr lang="ru-RU" sz="2000" dirty="0" err="1"/>
                  <a:t>бэггинге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:r>
                  <a:rPr lang="ru-RU" sz="2000" dirty="0"/>
                  <a:t>-смещение не меняется</a:t>
                </a:r>
              </a:p>
              <a:p>
                <a:pPr marL="0" indent="0">
                  <a:buNone/>
                </a:pPr>
                <a:r>
                  <a:rPr lang="ru-RU" sz="2000" dirty="0"/>
                  <a:t>-разброс уменьшается в зависимости от количества базовых алгоритмов и их </a:t>
                </a:r>
                <a:r>
                  <a:rPr lang="ru-RU" sz="2000" dirty="0" err="1"/>
                  <a:t>скоррелированности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 </a:t>
                </a:r>
                <a:r>
                  <a:rPr lang="ru-RU" sz="2000" dirty="0" err="1"/>
                  <a:t>бустинге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:r>
                  <a:rPr lang="ru-RU" sz="2000" dirty="0"/>
                  <a:t>-смещение уменьшается с каждой новой базовой моделью</a:t>
                </a:r>
              </a:p>
              <a:p>
                <a:pPr marL="0" indent="0">
                  <a:buNone/>
                </a:pPr>
                <a:r>
                  <a:rPr lang="ru-RU" sz="2000" dirty="0"/>
                  <a:t>-разброс увеличивается с каждой новой базовой моделью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ru-RU" sz="2000" dirty="0"/>
                  <a:t> нужно использовать неглубокие решающие деревья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937244" cy="432048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7894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263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3666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33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  <a:p>
            <a:pPr>
              <a:buFontTx/>
              <a:buChar char="-"/>
            </a:pPr>
            <a:r>
              <a:rPr lang="ru-RU" sz="2000" dirty="0"/>
              <a:t>если объектов в вершине осталось мало</a:t>
            </a:r>
          </a:p>
        </p:txBody>
      </p:sp>
    </p:spTree>
    <p:extLst>
      <p:ext uri="{BB962C8B-B14F-4D97-AF65-F5344CB8AC3E}">
        <p14:creationId xmlns:p14="http://schemas.microsoft.com/office/powerpoint/2010/main" val="22985594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12" t="-8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8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6729" t="-8040" b="-3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995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1216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метамодель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может переобучиться и следовательно распределение прогнозов на тесте будет не таким, как на обучении, если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/>
                  <a:t> обучена на той же выборке, что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i="1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6729" t="-8040" b="-3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2022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err="1">
                <a:latin typeface="Cambria Math" panose="02040503050406030204" pitchFamily="18" charset="0"/>
              </a:rPr>
              <a:t>Блендинг</a:t>
            </a:r>
            <a:r>
              <a:rPr lang="ru-RU" sz="2000" dirty="0">
                <a:latin typeface="Cambria Math" panose="02040503050406030204" pitchFamily="18" charset="0"/>
              </a:rPr>
              <a:t> (</a:t>
            </a:r>
            <a:r>
              <a:rPr lang="en-US" sz="2000" dirty="0">
                <a:latin typeface="Cambria Math" panose="02040503050406030204" pitchFamily="18" charset="0"/>
              </a:rPr>
              <a:t>blending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152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92133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2230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79208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defTabSz="360000">
              <a:defRPr/>
            </a:pP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Блендинг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blending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две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8172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 err="1">
                <a:latin typeface="Cambria Math" panose="02040503050406030204" pitchFamily="18" charset="0"/>
              </a:rPr>
              <a:t>Стекинг</a:t>
            </a:r>
            <a:r>
              <a:rPr lang="ru-RU" sz="2000" dirty="0">
                <a:latin typeface="Cambria Math" panose="02040503050406030204" pitchFamily="18" charset="0"/>
              </a:rPr>
              <a:t> (</a:t>
            </a:r>
            <a:r>
              <a:rPr lang="en-US" sz="2000" dirty="0">
                <a:latin typeface="Cambria Math" panose="02040503050406030204" pitchFamily="18" charset="0"/>
              </a:rPr>
              <a:t>stacking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3200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1016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17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Критерий остановки:</a:t>
            </a:r>
          </a:p>
          <a:p>
            <a:pPr>
              <a:buFontTx/>
              <a:buChar char="-"/>
            </a:pPr>
            <a:r>
              <a:rPr lang="ru-RU" sz="2000" dirty="0"/>
              <a:t>если все объекты в листе относятся к одному классу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максимальной глубины</a:t>
            </a:r>
          </a:p>
          <a:p>
            <a:pPr>
              <a:buFontTx/>
              <a:buChar char="-"/>
            </a:pPr>
            <a:r>
              <a:rPr lang="ru-RU" sz="2000" dirty="0"/>
              <a:t>если достигли максимального количества листьев</a:t>
            </a:r>
          </a:p>
          <a:p>
            <a:pPr>
              <a:buFontTx/>
              <a:buChar char="-"/>
            </a:pPr>
            <a:r>
              <a:rPr lang="ru-RU" sz="2000" dirty="0"/>
              <a:t>если объектов в вершине осталось мало</a:t>
            </a:r>
          </a:p>
          <a:p>
            <a:pPr>
              <a:buFontTx/>
              <a:buChar char="-"/>
            </a:pPr>
            <a:r>
              <a:rPr lang="ru-RU" sz="2000" dirty="0"/>
              <a:t>если ошибка меньше заданного порога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1597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2600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 err="1">
                    <a:latin typeface="Cambria Math" panose="02040503050406030204" pitchFamily="18" charset="0"/>
                  </a:rPr>
                  <a:t>Стекинг</a:t>
                </a:r>
                <a:r>
                  <a:rPr lang="ru-RU" sz="2000" dirty="0">
                    <a:latin typeface="Cambria Math" panose="02040503050406030204" pitchFamily="18" charset="0"/>
                  </a:rPr>
                  <a:t> (</a:t>
                </a:r>
                <a:r>
                  <a:rPr lang="en-US" sz="2000" dirty="0">
                    <a:latin typeface="Cambria Math" panose="02040503050406030204" pitchFamily="18" charset="0"/>
                  </a:rPr>
                  <a:t>stacking</a:t>
                </a:r>
                <a:r>
                  <a:rPr lang="ru-RU" sz="2000" dirty="0">
                    <a:latin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делим исходную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:r>
                  <a:rPr lang="en-US" sz="2000" dirty="0">
                    <a:latin typeface="Cambria Math" panose="02040503050406030204" pitchFamily="18" charset="0"/>
                  </a:rPr>
                  <a:t>k </a:t>
                </a:r>
                <a:r>
                  <a:rPr lang="ru-RU" sz="2000" dirty="0">
                    <a:latin typeface="Cambria Math" panose="02040503050406030204" pitchFamily="18" charset="0"/>
                  </a:rPr>
                  <a:t>частей</a:t>
                </a:r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>
                    <a:latin typeface="Cambria Math" panose="02040503050406030204" pitchFamily="18" charset="0"/>
                  </a:rPr>
                  <a:t>учим на всей выборке без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(</a:t>
                </a:r>
                <a:r>
                  <a:rPr lang="ru-RU" sz="2000" dirty="0">
                    <a:latin typeface="Cambria Math" panose="02040503050406030204" pitchFamily="18" charset="0"/>
                  </a:rPr>
                  <a:t>нужно обучить </a:t>
                </a:r>
                <a:r>
                  <a:rPr lang="en-US" sz="2000" dirty="0">
                    <a:latin typeface="Cambria Math" panose="02040503050406030204" pitchFamily="18" charset="0"/>
                  </a:rPr>
                  <a:t>n*k </a:t>
                </a:r>
                <a:r>
                  <a:rPr lang="ru-RU" sz="2000" dirty="0">
                    <a:latin typeface="Cambria Math" panose="02040503050406030204" pitchFamily="18" charset="0"/>
                  </a:rPr>
                  <a:t>моделей</a:t>
                </a:r>
                <a:r>
                  <a:rPr lang="en-US" sz="2000" dirty="0">
                    <a:latin typeface="Cambria Math" panose="02040503050406030204" pitchFamily="18" charset="0"/>
                  </a:rPr>
                  <a:t>)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ru-RU" sz="2000" dirty="0">
                    <a:latin typeface="Cambria Math" panose="02040503050406030204" pitchFamily="18" charset="0"/>
                  </a:rPr>
                  <a:t>учим метамодель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  <m:r>
                                <m:rPr>
                                  <m:nor/>
                                </m:rPr>
                                <a:rPr lang="ru-RU" sz="2000" dirty="0"/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396" y="1772816"/>
                <a:ext cx="10937244" cy="5040560"/>
              </a:xfrm>
              <a:prstGeom prst="rect">
                <a:avLst/>
              </a:prstGeom>
              <a:blipFill>
                <a:blip r:embed="rId2"/>
                <a:stretch>
                  <a:fillRect l="-87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499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</a:t>
            </a:r>
            <a:r>
              <a:rPr lang="ru-RU" sz="2000">
                <a:latin typeface="Cambria Math" panose="02040503050406030204" pitchFamily="18" charset="0"/>
              </a:rPr>
              <a:t>чего используется:</a:t>
            </a:r>
            <a:endParaRPr lang="ru-RU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572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чего используется: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базовые модели из разных семейств</a:t>
            </a:r>
          </a:p>
        </p:txBody>
      </p:sp>
    </p:spTree>
    <p:extLst>
      <p:ext uri="{BB962C8B-B14F-4D97-AF65-F5344CB8AC3E}">
        <p14:creationId xmlns:p14="http://schemas.microsoft.com/office/powerpoint/2010/main" val="37303627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Блендинг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и </a:t>
            </a: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Стекинг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919396" y="1772816"/>
            <a:ext cx="10937244" cy="50405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Для чего используется: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базовые модели из разных семейств</a:t>
            </a:r>
          </a:p>
          <a:p>
            <a:pPr marL="457200" indent="-457200">
              <a:buAutoNum type="arabicParenR"/>
            </a:pPr>
            <a:r>
              <a:rPr lang="ru-RU" sz="2000" dirty="0">
                <a:latin typeface="Cambria Math" panose="02040503050406030204" pitchFamily="18" charset="0"/>
              </a:rPr>
              <a:t>разные наборы признаков у базовых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113221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68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оптимальный константный прогноз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625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Прогноз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оптимальный константный прогноз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вероятности классов по долям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71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60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52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близкое к нулю, если небольшое разнообразие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79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критерий информативности (</a:t>
                </a:r>
                <a:r>
                  <a:rPr lang="en-US" sz="2000" dirty="0"/>
                  <a:t>impurity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большое, если 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) – </a:t>
                </a:r>
                <a:r>
                  <a:rPr lang="ru-RU" sz="2000" dirty="0"/>
                  <a:t>близкое к нулю, если небольшое разнообразие объектов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80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0851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регрессии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1342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10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32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529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8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647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03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= </a:t>
                </a:r>
                <a:r>
                  <a:rPr lang="ru-RU" sz="2000" dirty="0"/>
                  <a:t>средний ответ на </a:t>
                </a:r>
                <a:r>
                  <a:rPr lang="en-US" sz="2000" dirty="0"/>
                  <a:t>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дисперсия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08512"/>
              </a:xfrm>
              <a:prstGeom prst="rect">
                <a:avLst/>
              </a:prstGeom>
              <a:blipFill>
                <a:blip r:embed="rId2"/>
                <a:stretch>
                  <a:fillRect l="-1647" t="-24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66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0561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457200" indent="-457200">
              <a:buAutoNum type="arabicParenR"/>
            </a:pPr>
            <a:r>
              <a:rPr lang="ru-RU" sz="2000" dirty="0">
                <a:ea typeface="Cambria Math" panose="02040503050406030204" pitchFamily="18" charset="0"/>
              </a:rPr>
              <a:t>Ошибка при прогнозе самого частого класса</a:t>
            </a:r>
          </a:p>
          <a:p>
            <a:pPr marL="0" indent="0">
              <a:buNone/>
            </a:pPr>
            <a:endParaRPr lang="en-US" sz="2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2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786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9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Линейные модели</a:t>
            </a:r>
          </a:p>
          <a:p>
            <a:pPr marL="0" indent="0">
              <a:buNone/>
            </a:pPr>
            <a:r>
              <a:rPr lang="ru-RU" sz="2000" dirty="0"/>
              <a:t>Плюсы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можно найти аналитическое решение</a:t>
            </a:r>
            <a:endParaRPr lang="en-US" sz="2000" dirty="0"/>
          </a:p>
          <a:p>
            <a:pPr>
              <a:buFontTx/>
              <a:buChar char="-"/>
            </a:pPr>
            <a:r>
              <a:rPr lang="ru-RU" sz="2000" dirty="0"/>
              <a:t>мало параметров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на больших объемов данных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градиентным спуском</a:t>
            </a:r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618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</m:oMath>
                </a14:m>
                <a:r>
                  <a:rPr lang="en-US" sz="2000" dirty="0"/>
                  <a:t>          - </a:t>
                </a:r>
                <a:r>
                  <a:rPr lang="ru-RU" sz="2000" dirty="0"/>
                  <a:t>самый популярный класс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64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457200" indent="-457200">
                  <a:buAutoNum type="arabicParenR"/>
                </a:pP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lim>
                    </m:limLow>
                  </m:oMath>
                </a14:m>
                <a:r>
                  <a:rPr lang="en-US" sz="2000" dirty="0"/>
                  <a:t>          - </a:t>
                </a:r>
                <a:r>
                  <a:rPr lang="ru-RU" sz="2000" dirty="0"/>
                  <a:t>самый популярный класс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3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751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7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1)    </a:t>
                </a:r>
                <a:r>
                  <a:rPr lang="ru-RU" sz="2000" dirty="0">
                    <a:ea typeface="Cambria Math" panose="02040503050406030204" pitchFamily="18" charset="0"/>
                  </a:rPr>
                  <a:t>Ошибка при прогнозе самого частого класса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=(1, 1, 1, 1, 1, 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3, 4)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231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ea typeface="Cambria Math" panose="02040503050406030204" pitchFamily="18" charset="0"/>
              </a:rPr>
              <a:t>2</a:t>
            </a:r>
            <a:r>
              <a:rPr lang="en-US" sz="2000" dirty="0">
                <a:ea typeface="Cambria Math" panose="02040503050406030204" pitchFamily="18" charset="0"/>
              </a:rPr>
              <a:t>) </a:t>
            </a:r>
            <a:r>
              <a:rPr lang="ru-RU" sz="2000" dirty="0">
                <a:ea typeface="Cambria Math" panose="02040503050406030204" pitchFamily="18" charset="0"/>
              </a:rPr>
              <a:t>Критерий Джини (</a:t>
            </a:r>
            <a:r>
              <a:rPr lang="en-US" sz="2000" dirty="0">
                <a:ea typeface="Cambria Math" panose="02040503050406030204" pitchFamily="18" charset="0"/>
              </a:rPr>
              <a:t>Gini</a:t>
            </a:r>
            <a:r>
              <a:rPr lang="ru-RU" sz="2000" dirty="0">
                <a:ea typeface="Cambria Math" panose="02040503050406030204" pitchFamily="18" charset="0"/>
              </a:rPr>
              <a:t>)</a:t>
            </a:r>
            <a:endParaRPr lang="en-US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9275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55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64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87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58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Линейные модели</a:t>
            </a:r>
          </a:p>
          <a:p>
            <a:pPr marL="0" indent="0">
              <a:buNone/>
            </a:pPr>
            <a:r>
              <a:rPr lang="ru-RU" sz="2000" dirty="0"/>
              <a:t>Плюсы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можно найти аналитическое решение</a:t>
            </a:r>
            <a:endParaRPr lang="en-US" sz="2000" dirty="0"/>
          </a:p>
          <a:p>
            <a:pPr>
              <a:buFontTx/>
              <a:buChar char="-"/>
            </a:pPr>
            <a:r>
              <a:rPr lang="ru-RU" sz="2000" dirty="0"/>
              <a:t>мало параметров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на больших объемов данных</a:t>
            </a:r>
          </a:p>
          <a:p>
            <a:pPr>
              <a:buFontTx/>
              <a:buChar char="-"/>
            </a:pPr>
            <a:r>
              <a:rPr lang="ru-RU" sz="2000" dirty="0"/>
              <a:t>можно обучать градиентным спуском</a:t>
            </a:r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Минусы линейных моделей:</a:t>
            </a:r>
          </a:p>
          <a:p>
            <a:pPr>
              <a:buFontTx/>
              <a:buChar char="-"/>
            </a:pPr>
            <a:r>
              <a:rPr lang="ru-RU" sz="2000" dirty="0"/>
              <a:t>нужно правильно подготавливать данные</a:t>
            </a:r>
          </a:p>
          <a:p>
            <a:pPr>
              <a:buFontTx/>
              <a:buChar char="-"/>
            </a:pPr>
            <a:r>
              <a:rPr lang="ru-RU" sz="2000" dirty="0"/>
              <a:t>нужно обрабатывать пропуски</a:t>
            </a:r>
          </a:p>
          <a:p>
            <a:pPr>
              <a:buFontTx/>
              <a:buChar char="-"/>
            </a:pPr>
            <a:r>
              <a:rPr lang="ru-RU" sz="2000" dirty="0"/>
              <a:t>предполагает что каждый признак вносит линейный вклад в целевую переменную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5929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15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057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15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004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-  </a:t>
                </a:r>
                <a:r>
                  <a:rPr lang="ru-RU" sz="2000" b="0" dirty="0">
                    <a:latin typeface="Cambria Math" panose="02040503050406030204" pitchFamily="18" charset="0"/>
                  </a:rPr>
                  <a:t>вероятности классов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−[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  <m:r>
                                      <a:rPr lang="ru-RU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 -</a:t>
                </a:r>
                <a:r>
                  <a:rPr lang="en-US" sz="2000" dirty="0"/>
                  <a:t> </a:t>
                </a:r>
                <a:r>
                  <a:rPr lang="ru-RU" sz="2000" dirty="0"/>
                  <a:t>критерий </a:t>
                </a:r>
                <a:r>
                  <a:rPr lang="ru-RU" sz="2000" dirty="0" err="1"/>
                  <a:t>Бриера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- оптимальные вероятности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4353" t="-2362" b="-31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303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6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2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>
                    <a:ea typeface="Cambria Math" panose="02040503050406030204" pitchFamily="18" charset="0"/>
                  </a:rPr>
                  <a:t>Критерий Джини (</a:t>
                </a:r>
                <a:r>
                  <a:rPr lang="en-US" sz="2000" dirty="0">
                    <a:ea typeface="Cambria Math" panose="02040503050406030204" pitchFamily="18" charset="0"/>
                  </a:rPr>
                  <a:t>Gini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2, 2)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=(1, 1, 1, 2, 3, 4)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(1/6)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ru-RU" sz="2000" b="0" i="0" smtClean="0"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97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8052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 классификации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ea typeface="Cambria Math" panose="02040503050406030204" pitchFamily="18" charset="0"/>
              </a:rPr>
              <a:t>3</a:t>
            </a:r>
            <a:r>
              <a:rPr lang="en-US" sz="2000" dirty="0">
                <a:ea typeface="Cambria Math" panose="02040503050406030204" pitchFamily="18" charset="0"/>
              </a:rPr>
              <a:t>) </a:t>
            </a:r>
            <a:r>
              <a:rPr lang="ru-RU" sz="2000" dirty="0" err="1">
                <a:ea typeface="Cambria Math" panose="02040503050406030204" pitchFamily="18" charset="0"/>
              </a:rPr>
              <a:t>Энтропийный</a:t>
            </a:r>
            <a:r>
              <a:rPr lang="ru-RU" sz="2000" dirty="0">
                <a:ea typeface="Cambria Math" panose="02040503050406030204" pitchFamily="18" charset="0"/>
              </a:rPr>
              <a:t> критерий (</a:t>
            </a:r>
            <a:r>
              <a:rPr lang="en-US" sz="2000" dirty="0">
                <a:ea typeface="Cambria Math" panose="02040503050406030204" pitchFamily="18" charset="0"/>
              </a:rPr>
              <a:t>entropy</a:t>
            </a:r>
            <a:r>
              <a:rPr lang="ru-RU" sz="2000" dirty="0">
                <a:ea typeface="Cambria Math" panose="02040503050406030204" pitchFamily="18" charset="0"/>
              </a:rPr>
              <a:t>)</a:t>
            </a:r>
            <a:endParaRPr lang="en-US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0547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68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340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0, если только 1 класс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180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ea typeface="Cambria Math" panose="02040503050406030204" pitchFamily="18" charset="0"/>
                  </a:rPr>
                  <a:t>) </a:t>
                </a:r>
                <a:r>
                  <a:rPr lang="ru-RU" sz="2000" dirty="0" err="1">
                    <a:ea typeface="Cambria Math" panose="02040503050406030204" pitchFamily="18" charset="0"/>
                  </a:rPr>
                  <a:t>Энтропийный</a:t>
                </a:r>
                <a:r>
                  <a:rPr lang="ru-RU" sz="2000" dirty="0">
                    <a:ea typeface="Cambria Math" panose="02040503050406030204" pitchFamily="18" charset="0"/>
                  </a:rPr>
                  <a:t> критерий (</a:t>
                </a:r>
                <a:r>
                  <a:rPr lang="en-US" sz="2000" dirty="0">
                    <a:ea typeface="Cambria Math" panose="02040503050406030204" pitchFamily="18" charset="0"/>
                  </a:rPr>
                  <a:t>entropy</a:t>
                </a:r>
                <a:r>
                  <a:rPr lang="ru-RU" sz="2000" dirty="0">
                    <a:ea typeface="Cambria Math" panose="02040503050406030204" pitchFamily="18" charset="0"/>
                  </a:rPr>
                  <a:t>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lim>
                    </m:limLow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энтропия распределения классов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0, если только 1 класс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= большое, если равномерное распределение объектов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79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>
              <a:buFontTx/>
              <a:buChar char="-"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6548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68052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Выбор лучшего предиката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54355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Выбор лучшего предиката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1529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922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решающих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Выбор лучшего предиката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dirty="0"/>
                  <a:t>чем больше изменились</a:t>
                </a:r>
                <a:r>
                  <a:rPr lang="en-US" sz="2000" dirty="0"/>
                  <a:t>(</a:t>
                </a:r>
                <a:r>
                  <a:rPr lang="ru-RU" sz="2000" dirty="0"/>
                  <a:t>уменьшились</a:t>
                </a:r>
                <a:r>
                  <a:rPr lang="en-US" sz="2000" dirty="0"/>
                  <a:t>)</a:t>
                </a:r>
                <a:r>
                  <a:rPr lang="ru-RU" sz="2000" dirty="0"/>
                  <a:t> критерии информативности у дочерних вершин, по сравнению</a:t>
                </a:r>
                <a:r>
                  <a:rPr lang="en-US" sz="2000" dirty="0"/>
                  <a:t> </a:t>
                </a:r>
                <a:r>
                  <a:rPr lang="ru-RU" sz="2000" dirty="0"/>
                  <a:t>с родительской вершиной, тем лучше.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680520"/>
              </a:xfrm>
              <a:prstGeom prst="rect">
                <a:avLst/>
              </a:prstGeom>
              <a:blipFill>
                <a:blip r:embed="rId2"/>
                <a:stretch>
                  <a:fillRect l="-2235" t="-2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72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23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  <a:p>
                <a:pPr marL="0" indent="0">
                  <a:buNone/>
                </a:pPr>
                <a:r>
                  <a:rPr lang="ru-RU" sz="2000" dirty="0"/>
                  <a:t>2)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оказался лучшим, отправляем пропуски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2000" dirty="0"/>
                  <a:t>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397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1) считаем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только для известных объектов</a:t>
                </a:r>
              </a:p>
              <a:p>
                <a:pPr marL="0" indent="0">
                  <a:buNone/>
                </a:pPr>
                <a:r>
                  <a:rPr lang="ru-RU" sz="2000" dirty="0"/>
                  <a:t>2)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dirty="0"/>
                  <a:t> оказался лучшим, отправляем пропуски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sz="2000" dirty="0"/>
                  <a:t> и 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Предсказание на новых объектах: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51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Суррогатный предикат: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2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Суррогатный предикат:</a:t>
                </a:r>
              </a:p>
              <a:p>
                <a:pPr marL="0" indent="0">
                  <a:buNone/>
                </a:pPr>
                <a:r>
                  <a:rPr lang="ru-RU" sz="2000" dirty="0"/>
                  <a:t>для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 найдем другой признак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, который дает похожее разбиение (похожие объекты отправляются в лево и право)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r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875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152128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Обработка пропусков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Суррогатный предикат:</a:t>
                </a:r>
              </a:p>
              <a:p>
                <a:pPr marL="0" indent="0">
                  <a:buNone/>
                </a:pPr>
                <a:r>
                  <a:rPr lang="ru-RU" sz="2000" dirty="0"/>
                  <a:t>для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 найдем другой признак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2000" dirty="0"/>
                  <a:t>, который дает похожее разбиение (похожие объекты отправляются в лево и право)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суррогатный предикат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r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79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704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1916832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Решающие деревья:</a:t>
            </a:r>
          </a:p>
          <a:p>
            <a:pPr>
              <a:buFontTx/>
              <a:buChar char="-"/>
            </a:pPr>
            <a:r>
              <a:rPr lang="ru-RU" sz="2000" dirty="0"/>
              <a:t>бинарные деревья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205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1) предикат с числом потомков, равному числу категорий признака </a:t>
            </a:r>
            <a:endParaRPr lang="ru-RU" sz="2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5061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493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быстро растет объем дерева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487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предикат с числом потомков, равному числу категорий признака 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…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быстро растет объем дерева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категориальный признак будет выбираться чаще, чем числовой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421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найдем лучшее разбиение среди попарных разбиений категориального признака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00112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503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30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найдем лучшее разбиение среди попарных разбиений категориального признака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перебор большого числа вариантов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288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3) бинарная классификация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36892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35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Решающие деревья: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бинарные деревья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во внутренних вершинах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000" dirty="0"/>
                  <a:t>  заданы предикаты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Предикат – это функция, которая на вход принимает</a:t>
                </a:r>
              </a:p>
              <a:p>
                <a:pPr marL="0" indent="0">
                  <a:buNone/>
                </a:pPr>
                <a:r>
                  <a:rPr lang="ru-RU" sz="2000" dirty="0"/>
                  <a:t>объект и выдает ответ 0 или 1.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 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3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518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таких объектов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25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объекты, в вершине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у которых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й признак=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таких объектов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упорядочим по доле положительный объектов в  категориях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=+1]</m:t>
                          </m:r>
                        </m:e>
                      </m:nary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≤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=+1]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 b="-17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3014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3) бинарная классификация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90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Заменим категории числами: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790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бинарная классификация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Заменим категории числами: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ru-RU" sz="2000" dirty="0"/>
                  <a:t>и разбиваем как числовой признак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7498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4) регрессия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715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51786" y="2420888"/>
            <a:ext cx="10793228" cy="373897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4) регрессия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сортируем по среднему значению целевой переменной в категории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79755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Работа с категориальными признаками 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 решающих деревьях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4) регрессия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сортируем по среднему значению целевой переменной в категории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 ≤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420888"/>
                <a:ext cx="10793228" cy="3738979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790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88840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Стрижка деревьев – </a:t>
            </a:r>
            <a:r>
              <a:rPr lang="en-US" sz="2000" dirty="0"/>
              <a:t>pruning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69354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268130-B057-4242-A4B4-E7C54BFD47C5}"/>
              </a:ext>
            </a:extLst>
          </p:cNvPr>
          <p:cNvSpPr>
            <a:spLocks/>
          </p:cNvSpPr>
          <p:nvPr/>
        </p:nvSpPr>
        <p:spPr bwMode="auto">
          <a:xfrm>
            <a:off x="839416" y="1988840"/>
            <a:ext cx="10793228" cy="424303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Стрижка деревьев – </a:t>
            </a:r>
            <a:r>
              <a:rPr lang="en-US" sz="2000" dirty="0"/>
              <a:t>pruning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1) Построим дерево, в каждом листе которого находится только один класс</a:t>
            </a:r>
          </a:p>
        </p:txBody>
      </p:sp>
    </p:spTree>
    <p:extLst>
      <p:ext uri="{BB962C8B-B14F-4D97-AF65-F5344CB8AC3E}">
        <p14:creationId xmlns:p14="http://schemas.microsoft.com/office/powerpoint/2010/main" val="175732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Решающие деревья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77B04C-26E0-3B4B-9113-B8387B09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00" y="2420888"/>
            <a:ext cx="55118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Решающие деревья: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бинарные деревья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во внутренних вершинах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2000" dirty="0"/>
                  <a:t>  заданы предикаты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Предикат – это функция, которая на вход принимает</a:t>
                </a:r>
              </a:p>
              <a:p>
                <a:pPr marL="0" indent="0">
                  <a:buNone/>
                </a:pPr>
                <a:r>
                  <a:rPr lang="ru-RU" sz="2000" dirty="0"/>
                  <a:t>объект и выдает ответ 0 или 1.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 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ru-RU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 для листовых вершин заданы прогнозы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buFontTx/>
                  <a:buChar char="-"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1916832"/>
                <a:ext cx="10793228" cy="4243035"/>
              </a:xfrm>
              <a:prstGeom prst="rect">
                <a:avLst/>
              </a:prstGeom>
              <a:blipFill>
                <a:blip r:embed="rId3"/>
                <a:stretch>
                  <a:fillRect l="-1529" t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148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Стрижка деревьев – </a:t>
                </a:r>
                <a:r>
                  <a:rPr lang="en-US" sz="2000" dirty="0"/>
                  <a:t>pruning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Построим дерево, в каждом листе которого находится только один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2) Введем новый функционал, добавив штраф за количество листьев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8437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Стрижка деревьев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Стрижка деревьев – </a:t>
                </a:r>
                <a:r>
                  <a:rPr lang="en-US" sz="2000" dirty="0"/>
                  <a:t>pruning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Построим дерево, в каждом листе которого находится только один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2) Введем новый функционал, добавив штраф за количество листьев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число листьев в поддереве </a:t>
                </a:r>
                <a:r>
                  <a:rPr lang="en-US" sz="2000" dirty="0"/>
                  <a:t>T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988840"/>
                <a:ext cx="10793228" cy="4243035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0400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824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7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088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9542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285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460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353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097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Композиции моделей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bootstrap:</a:t>
                </a:r>
              </a:p>
              <a:p>
                <a:pPr marL="0" indent="0">
                  <a:buNone/>
                </a:pPr>
                <a:r>
                  <a:rPr lang="ru-RU" sz="2000" dirty="0"/>
                  <a:t>из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делаем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случайных </a:t>
                </a:r>
                <a:r>
                  <a:rPr lang="ru-RU" sz="2000" dirty="0" err="1"/>
                  <a:t>подвыборок</a:t>
                </a:r>
                <a:r>
                  <a:rPr lang="ru-RU" sz="2000" dirty="0"/>
                  <a:t> с возвращением размера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- модели на этих выборках</a:t>
                </a:r>
              </a:p>
              <a:p>
                <a:pPr marL="0" indent="0">
                  <a:buNone/>
                </a:pPr>
                <a:r>
                  <a:rPr lang="en-US" sz="2000" dirty="0"/>
                  <a:t>p(x) – </a:t>
                </a:r>
                <a:r>
                  <a:rPr lang="ru-RU" sz="2000" dirty="0"/>
                  <a:t>распределение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y(x) – </a:t>
                </a:r>
                <a:r>
                  <a:rPr lang="ru-RU" sz="2000" dirty="0"/>
                  <a:t>правильных ответ на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ошибка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000" dirty="0"/>
                  <a:t> на всем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Предположим что:</a:t>
                </a: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en-US" sz="2000" i="1" dirty="0"/>
                  <a:t> – </a:t>
                </a:r>
                <a:r>
                  <a:rPr lang="ru-RU" sz="2000" dirty="0"/>
                  <a:t>ошибки несмещенные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F4268130-B057-4242-A4B4-E7C54BFD4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5013176"/>
              </a:xfrm>
              <a:prstGeom prst="rect">
                <a:avLst/>
              </a:prstGeom>
              <a:blipFill>
                <a:blip r:embed="rId2"/>
                <a:stretch>
                  <a:fillRect l="-1529" t="-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4212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6811</TotalTime>
  <Words>6840</Words>
  <Application>Microsoft Macintosh PowerPoint</Application>
  <DocSecurity>0</DocSecurity>
  <PresentationFormat>Широкоэкранный</PresentationFormat>
  <Paragraphs>1374</Paragraphs>
  <Slides>225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225</vt:i4>
      </vt:variant>
    </vt:vector>
  </HeadingPairs>
  <TitlesOfParts>
    <vt:vector size="236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511</cp:revision>
  <dcterms:created xsi:type="dcterms:W3CDTF">2020-09-16T07:07:55Z</dcterms:created>
  <dcterms:modified xsi:type="dcterms:W3CDTF">2022-06-09T15:11:16Z</dcterms:modified>
  <cp:category/>
  <dc:identifier/>
  <cp:contentStatus/>
  <dc:language/>
  <cp:version/>
</cp:coreProperties>
</file>